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90" r:id="rId4"/>
    <p:sldId id="291" r:id="rId5"/>
    <p:sldId id="292" r:id="rId6"/>
    <p:sldId id="293" r:id="rId7"/>
    <p:sldId id="311" r:id="rId8"/>
    <p:sldId id="312" r:id="rId9"/>
    <p:sldId id="313" r:id="rId10"/>
    <p:sldId id="294" r:id="rId11"/>
    <p:sldId id="295" r:id="rId12"/>
    <p:sldId id="259" r:id="rId13"/>
    <p:sldId id="296" r:id="rId14"/>
    <p:sldId id="297" r:id="rId15"/>
    <p:sldId id="298" r:id="rId16"/>
    <p:sldId id="299" r:id="rId17"/>
    <p:sldId id="314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261" r:id="rId30"/>
    <p:sldId id="317" r:id="rId31"/>
    <p:sldId id="318" r:id="rId32"/>
    <p:sldId id="319" r:id="rId33"/>
    <p:sldId id="315" r:id="rId34"/>
    <p:sldId id="320" r:id="rId35"/>
    <p:sldId id="323" r:id="rId36"/>
    <p:sldId id="321" r:id="rId37"/>
    <p:sldId id="325" r:id="rId38"/>
    <p:sldId id="326" r:id="rId39"/>
    <p:sldId id="327" r:id="rId40"/>
    <p:sldId id="329" r:id="rId41"/>
    <p:sldId id="328" r:id="rId42"/>
    <p:sldId id="330" r:id="rId43"/>
    <p:sldId id="331" r:id="rId44"/>
    <p:sldId id="332" r:id="rId45"/>
    <p:sldId id="333" r:id="rId46"/>
    <p:sldId id="334" r:id="rId47"/>
    <p:sldId id="335" r:id="rId48"/>
    <p:sldId id="337" r:id="rId49"/>
    <p:sldId id="324" r:id="rId50"/>
    <p:sldId id="338" r:id="rId51"/>
    <p:sldId id="339" r:id="rId52"/>
    <p:sldId id="340" r:id="rId53"/>
    <p:sldId id="341" r:id="rId5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UMAhJ3WGZfSMGEvzQf4kGAGHfJ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195B7A-76E4-4576-0DBB-099BD0FFBAA3}" name="서 수원" initials="서수" userId="9851febfde171f0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085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0362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46" name="Google Shape;14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715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02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335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6678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8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538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03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먼저 “비전 및 목표에 대해 설명하겠습니다.</a:t>
            </a:r>
            <a:endParaRPr dirty="0"/>
          </a:p>
        </p:txBody>
      </p:sp>
      <p:sp>
        <p:nvSpPr>
          <p:cNvPr id="130" name="Google Shape;1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536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47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072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410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8206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5998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824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941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933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009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88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355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4805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883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655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928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339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092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954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0206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0377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5903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43494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23393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1730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558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78909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46894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9176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0544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24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4169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872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9913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2908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216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3024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06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0777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453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">
  <p:cSld name="1_Sec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21;p14"/>
          <p:cNvGrpSpPr/>
          <p:nvPr/>
        </p:nvGrpSpPr>
        <p:grpSpPr>
          <a:xfrm>
            <a:off x="7632171" y="798969"/>
            <a:ext cx="3456384" cy="4968552"/>
            <a:chOff x="7632171" y="798969"/>
            <a:chExt cx="3456384" cy="4968552"/>
          </a:xfrm>
        </p:grpSpPr>
        <p:sp>
          <p:nvSpPr>
            <p:cNvPr id="22" name="Google Shape;22;p14"/>
            <p:cNvSpPr/>
            <p:nvPr/>
          </p:nvSpPr>
          <p:spPr>
            <a:xfrm>
              <a:off x="7632171" y="798969"/>
              <a:ext cx="3456384" cy="4968552"/>
            </a:xfrm>
            <a:prstGeom prst="roundRect">
              <a:avLst>
                <a:gd name="adj" fmla="val 436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" name="Google Shape;23;p14"/>
            <p:cNvCxnSpPr/>
            <p:nvPr/>
          </p:nvCxnSpPr>
          <p:spPr>
            <a:xfrm>
              <a:off x="8088221" y="3031217"/>
              <a:ext cx="254428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/>
          <p:nvPr/>
        </p:nvSpPr>
        <p:spPr>
          <a:xfrm>
            <a:off x="10939850" y="6348391"/>
            <a:ext cx="1252912" cy="406800"/>
          </a:xfrm>
          <a:prstGeom prst="rect">
            <a:avLst/>
          </a:prstGeom>
          <a:solidFill>
            <a:srgbClr val="0120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" name="Google Shape;27;p15"/>
          <p:cNvSpPr/>
          <p:nvPr/>
        </p:nvSpPr>
        <p:spPr>
          <a:xfrm>
            <a:off x="0" y="257044"/>
            <a:ext cx="12192000" cy="432000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1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  <a:defRPr sz="1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15"/>
          <p:cNvSpPr/>
          <p:nvPr/>
        </p:nvSpPr>
        <p:spPr>
          <a:xfrm>
            <a:off x="0" y="6348391"/>
            <a:ext cx="10865708" cy="406800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15"/>
          <p:cNvSpPr txBox="1"/>
          <p:nvPr/>
        </p:nvSpPr>
        <p:spPr>
          <a:xfrm>
            <a:off x="822275" y="6397903"/>
            <a:ext cx="71377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usiness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ntelligence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oratory –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비즈니스 인텔리전스 연구실</a:t>
            </a:r>
            <a:endParaRPr/>
          </a:p>
        </p:txBody>
      </p:sp>
      <p:cxnSp>
        <p:nvCxnSpPr>
          <p:cNvPr id="32" name="Google Shape;32;p15"/>
          <p:cNvCxnSpPr>
            <a:stCxn id="31" idx="3"/>
          </p:cNvCxnSpPr>
          <p:nvPr/>
        </p:nvCxnSpPr>
        <p:spPr>
          <a:xfrm>
            <a:off x="7960063" y="6551792"/>
            <a:ext cx="25266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" name="Google Shape;3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4832" y="6348391"/>
            <a:ext cx="292611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6306" y="256484"/>
            <a:ext cx="431935" cy="43340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6B0E2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800"/>
              <a:buFont typeface="Arial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600"/>
              <a:buFont typeface="Noto Sans Symbols"/>
              <a:buChar char="✔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Noto Sans Symbols"/>
              <a:buChar char="❖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Arial"/>
              <a:buChar char="»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91"/>
            <a:ext cx="1145005" cy="11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 flipH="1">
            <a:off x="6544132" y="2479396"/>
            <a:ext cx="5647868" cy="4378604"/>
          </a:xfrm>
          <a:prstGeom prst="rtTriangle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1" name="Google Shape;101;p1"/>
          <p:cNvGrpSpPr/>
          <p:nvPr/>
        </p:nvGrpSpPr>
        <p:grpSpPr>
          <a:xfrm>
            <a:off x="5297369" y="1163107"/>
            <a:ext cx="6480967" cy="5508171"/>
            <a:chOff x="4046075" y="664189"/>
            <a:chExt cx="6480967" cy="5508171"/>
          </a:xfrm>
        </p:grpSpPr>
        <p:sp>
          <p:nvSpPr>
            <p:cNvPr id="102" name="Google Shape;102;p1"/>
            <p:cNvSpPr/>
            <p:nvPr/>
          </p:nvSpPr>
          <p:spPr>
            <a:xfrm rot="-5400000">
              <a:off x="5902050" y="3863438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 rot="-5400000">
              <a:off x="6824461" y="2942685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5400000">
              <a:off x="7746872" y="2027486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 rot="-5400000">
              <a:off x="8676167" y="1110871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5901221" y="3416756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175941" y="3550072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823632" y="2496003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7098352" y="2629319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746043" y="1580804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8020763" y="1714120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8675338" y="664189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950058" y="797505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971927" y="4335612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5246647" y="4468928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 rot="-5400000">
              <a:off x="4976198" y="4793262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4046075" y="5273768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4320795" y="5408046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5791416" y="4637155"/>
              <a:ext cx="212725" cy="304800"/>
            </a:xfrm>
            <a:custGeom>
              <a:avLst/>
              <a:gdLst/>
              <a:ahLst/>
              <a:cxnLst/>
              <a:rect l="l" t="t" r="r" b="b"/>
              <a:pathLst>
                <a:path w="187" h="267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64"/>
                    <a:pt x="94" y="267"/>
                    <a:pt x="94" y="267"/>
                  </a:cubicBezTo>
                  <a:cubicBezTo>
                    <a:pt x="94" y="267"/>
                    <a:pt x="187" y="164"/>
                    <a:pt x="187" y="94"/>
                  </a:cubicBezTo>
                  <a:cubicBezTo>
                    <a:pt x="187" y="42"/>
                    <a:pt x="145" y="0"/>
                    <a:pt x="94" y="0"/>
                  </a:cubicBezTo>
                  <a:lnTo>
                    <a:pt x="94" y="0"/>
                  </a:lnTo>
                  <a:close/>
                  <a:moveTo>
                    <a:pt x="94" y="127"/>
                  </a:moveTo>
                  <a:cubicBezTo>
                    <a:pt x="75" y="127"/>
                    <a:pt x="60" y="112"/>
                    <a:pt x="60" y="94"/>
                  </a:cubicBezTo>
                  <a:cubicBezTo>
                    <a:pt x="60" y="75"/>
                    <a:pt x="75" y="60"/>
                    <a:pt x="94" y="60"/>
                  </a:cubicBezTo>
                  <a:cubicBezTo>
                    <a:pt x="112" y="60"/>
                    <a:pt x="127" y="75"/>
                    <a:pt x="127" y="94"/>
                  </a:cubicBezTo>
                  <a:cubicBezTo>
                    <a:pt x="127" y="112"/>
                    <a:pt x="112" y="127"/>
                    <a:pt x="94" y="127"/>
                  </a:cubicBezTo>
                  <a:lnTo>
                    <a:pt x="94" y="12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  <a:effectLst>
              <a:outerShdw blurRad="50800" sy="23000" kx="-12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9451439" y="955594"/>
              <a:ext cx="306388" cy="304800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4" y="0"/>
                  </a:moveTo>
                  <a:cubicBezTo>
                    <a:pt x="60" y="0"/>
                    <a:pt x="0" y="60"/>
                    <a:pt x="0" y="134"/>
                  </a:cubicBezTo>
                  <a:cubicBezTo>
                    <a:pt x="0" y="207"/>
                    <a:pt x="60" y="267"/>
                    <a:pt x="134" y="267"/>
                  </a:cubicBezTo>
                  <a:cubicBezTo>
                    <a:pt x="207" y="267"/>
                    <a:pt x="267" y="207"/>
                    <a:pt x="267" y="134"/>
                  </a:cubicBezTo>
                  <a:cubicBezTo>
                    <a:pt x="267" y="60"/>
                    <a:pt x="207" y="0"/>
                    <a:pt x="134" y="0"/>
                  </a:cubicBezTo>
                  <a:lnTo>
                    <a:pt x="134" y="0"/>
                  </a:lnTo>
                  <a:close/>
                  <a:moveTo>
                    <a:pt x="226" y="80"/>
                  </a:moveTo>
                  <a:lnTo>
                    <a:pt x="187" y="80"/>
                  </a:lnTo>
                  <a:cubicBezTo>
                    <a:pt x="182" y="64"/>
                    <a:pt x="176" y="48"/>
                    <a:pt x="168" y="33"/>
                  </a:cubicBezTo>
                  <a:cubicBezTo>
                    <a:pt x="193" y="41"/>
                    <a:pt x="213" y="58"/>
                    <a:pt x="226" y="80"/>
                  </a:cubicBezTo>
                  <a:lnTo>
                    <a:pt x="226" y="80"/>
                  </a:lnTo>
                  <a:close/>
                  <a:moveTo>
                    <a:pt x="134" y="28"/>
                  </a:moveTo>
                  <a:cubicBezTo>
                    <a:pt x="145" y="44"/>
                    <a:pt x="153" y="61"/>
                    <a:pt x="159" y="80"/>
                  </a:cubicBezTo>
                  <a:lnTo>
                    <a:pt x="108" y="80"/>
                  </a:lnTo>
                  <a:cubicBezTo>
                    <a:pt x="114" y="61"/>
                    <a:pt x="123" y="44"/>
                    <a:pt x="134" y="28"/>
                  </a:cubicBezTo>
                  <a:lnTo>
                    <a:pt x="134" y="28"/>
                  </a:lnTo>
                  <a:close/>
                  <a:moveTo>
                    <a:pt x="30" y="160"/>
                  </a:moveTo>
                  <a:cubicBezTo>
                    <a:pt x="28" y="152"/>
                    <a:pt x="27" y="143"/>
                    <a:pt x="27" y="134"/>
                  </a:cubicBezTo>
                  <a:cubicBezTo>
                    <a:pt x="27" y="124"/>
                    <a:pt x="28" y="116"/>
                    <a:pt x="30" y="107"/>
                  </a:cubicBezTo>
                  <a:lnTo>
                    <a:pt x="76" y="107"/>
                  </a:lnTo>
                  <a:cubicBezTo>
                    <a:pt x="74" y="116"/>
                    <a:pt x="74" y="125"/>
                    <a:pt x="74" y="134"/>
                  </a:cubicBezTo>
                  <a:cubicBezTo>
                    <a:pt x="74" y="143"/>
                    <a:pt x="74" y="152"/>
                    <a:pt x="76" y="160"/>
                  </a:cubicBezTo>
                  <a:lnTo>
                    <a:pt x="30" y="160"/>
                  </a:lnTo>
                  <a:lnTo>
                    <a:pt x="30" y="160"/>
                  </a:lnTo>
                  <a:close/>
                  <a:moveTo>
                    <a:pt x="41" y="187"/>
                  </a:moveTo>
                  <a:lnTo>
                    <a:pt x="81" y="187"/>
                  </a:lnTo>
                  <a:cubicBezTo>
                    <a:pt x="85" y="204"/>
                    <a:pt x="91" y="220"/>
                    <a:pt x="99" y="234"/>
                  </a:cubicBezTo>
                  <a:cubicBezTo>
                    <a:pt x="75" y="226"/>
                    <a:pt x="54" y="209"/>
                    <a:pt x="41" y="187"/>
                  </a:cubicBezTo>
                  <a:lnTo>
                    <a:pt x="41" y="187"/>
                  </a:lnTo>
                  <a:close/>
                  <a:moveTo>
                    <a:pt x="81" y="80"/>
                  </a:moveTo>
                  <a:lnTo>
                    <a:pt x="41" y="80"/>
                  </a:lnTo>
                  <a:cubicBezTo>
                    <a:pt x="54" y="58"/>
                    <a:pt x="75" y="41"/>
                    <a:pt x="99" y="33"/>
                  </a:cubicBezTo>
                  <a:cubicBezTo>
                    <a:pt x="91" y="48"/>
                    <a:pt x="85" y="64"/>
                    <a:pt x="81" y="80"/>
                  </a:cubicBezTo>
                  <a:lnTo>
                    <a:pt x="81" y="80"/>
                  </a:lnTo>
                  <a:close/>
                  <a:moveTo>
                    <a:pt x="134" y="240"/>
                  </a:moveTo>
                  <a:cubicBezTo>
                    <a:pt x="123" y="224"/>
                    <a:pt x="114" y="206"/>
                    <a:pt x="108" y="187"/>
                  </a:cubicBezTo>
                  <a:lnTo>
                    <a:pt x="159" y="187"/>
                  </a:lnTo>
                  <a:cubicBezTo>
                    <a:pt x="153" y="206"/>
                    <a:pt x="145" y="224"/>
                    <a:pt x="134" y="240"/>
                  </a:cubicBezTo>
                  <a:lnTo>
                    <a:pt x="134" y="240"/>
                  </a:lnTo>
                  <a:close/>
                  <a:moveTo>
                    <a:pt x="165" y="160"/>
                  </a:moveTo>
                  <a:lnTo>
                    <a:pt x="102" y="160"/>
                  </a:lnTo>
                  <a:cubicBezTo>
                    <a:pt x="101" y="152"/>
                    <a:pt x="100" y="143"/>
                    <a:pt x="100" y="134"/>
                  </a:cubicBezTo>
                  <a:cubicBezTo>
                    <a:pt x="100" y="125"/>
                    <a:pt x="101" y="116"/>
                    <a:pt x="102" y="107"/>
                  </a:cubicBezTo>
                  <a:lnTo>
                    <a:pt x="165" y="107"/>
                  </a:lnTo>
                  <a:cubicBezTo>
                    <a:pt x="166" y="116"/>
                    <a:pt x="167" y="125"/>
                    <a:pt x="167" y="134"/>
                  </a:cubicBezTo>
                  <a:cubicBezTo>
                    <a:pt x="167" y="143"/>
                    <a:pt x="166" y="152"/>
                    <a:pt x="165" y="160"/>
                  </a:cubicBezTo>
                  <a:lnTo>
                    <a:pt x="165" y="160"/>
                  </a:lnTo>
                  <a:close/>
                  <a:moveTo>
                    <a:pt x="168" y="234"/>
                  </a:moveTo>
                  <a:cubicBezTo>
                    <a:pt x="176" y="220"/>
                    <a:pt x="182" y="204"/>
                    <a:pt x="187" y="187"/>
                  </a:cubicBezTo>
                  <a:lnTo>
                    <a:pt x="226" y="187"/>
                  </a:lnTo>
                  <a:cubicBezTo>
                    <a:pt x="213" y="209"/>
                    <a:pt x="193" y="226"/>
                    <a:pt x="168" y="234"/>
                  </a:cubicBezTo>
                  <a:lnTo>
                    <a:pt x="168" y="234"/>
                  </a:lnTo>
                  <a:close/>
                  <a:moveTo>
                    <a:pt x="192" y="160"/>
                  </a:moveTo>
                  <a:cubicBezTo>
                    <a:pt x="193" y="152"/>
                    <a:pt x="194" y="143"/>
                    <a:pt x="194" y="134"/>
                  </a:cubicBezTo>
                  <a:cubicBezTo>
                    <a:pt x="194" y="125"/>
                    <a:pt x="193" y="116"/>
                    <a:pt x="192" y="107"/>
                  </a:cubicBezTo>
                  <a:lnTo>
                    <a:pt x="237" y="107"/>
                  </a:lnTo>
                  <a:cubicBezTo>
                    <a:pt x="239" y="116"/>
                    <a:pt x="240" y="124"/>
                    <a:pt x="240" y="134"/>
                  </a:cubicBezTo>
                  <a:cubicBezTo>
                    <a:pt x="240" y="143"/>
                    <a:pt x="239" y="152"/>
                    <a:pt x="237" y="160"/>
                  </a:cubicBezTo>
                  <a:lnTo>
                    <a:pt x="192" y="160"/>
                  </a:lnTo>
                  <a:lnTo>
                    <a:pt x="192" y="16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  <a:effectLst>
              <a:outerShdw blurRad="50800" sy="23000" kx="-12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8554154" y="1899925"/>
              <a:ext cx="228600" cy="260350"/>
            </a:xfrm>
            <a:custGeom>
              <a:avLst/>
              <a:gdLst/>
              <a:ahLst/>
              <a:cxnLst/>
              <a:rect l="l" t="t" r="r" b="b"/>
              <a:pathLst>
                <a:path w="144" h="164" extrusionOk="0">
                  <a:moveTo>
                    <a:pt x="90" y="20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0" y="164"/>
                  </a:lnTo>
                  <a:lnTo>
                    <a:pt x="19" y="164"/>
                  </a:lnTo>
                  <a:lnTo>
                    <a:pt x="19" y="96"/>
                  </a:lnTo>
                  <a:lnTo>
                    <a:pt x="73" y="96"/>
                  </a:lnTo>
                  <a:lnTo>
                    <a:pt x="77" y="116"/>
                  </a:lnTo>
                  <a:lnTo>
                    <a:pt x="144" y="116"/>
                  </a:lnTo>
                  <a:lnTo>
                    <a:pt x="144" y="20"/>
                  </a:lnTo>
                  <a:lnTo>
                    <a:pt x="90" y="2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2" name="Google Shape;122;p1"/>
          <p:cNvGrpSpPr/>
          <p:nvPr/>
        </p:nvGrpSpPr>
        <p:grpSpPr>
          <a:xfrm>
            <a:off x="413664" y="1691064"/>
            <a:ext cx="7936363" cy="2048607"/>
            <a:chOff x="224990" y="430200"/>
            <a:chExt cx="7214875" cy="1862363"/>
          </a:xfrm>
        </p:grpSpPr>
        <p:sp>
          <p:nvSpPr>
            <p:cNvPr id="123" name="Google Shape;123;p1"/>
            <p:cNvSpPr txBox="1"/>
            <p:nvPr/>
          </p:nvSpPr>
          <p:spPr>
            <a:xfrm>
              <a:off x="224990" y="828879"/>
              <a:ext cx="7214875" cy="615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4400" dirty="0">
                  <a:solidFill>
                    <a:srgbClr val="2E4F88"/>
                  </a:solidFill>
                </a:rPr>
                <a:t>Text Analytics</a:t>
              </a:r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224990" y="1900849"/>
              <a:ext cx="7214875" cy="3917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dirty="0">
                  <a:solidFill>
                    <a:srgbClr val="8DA9DB"/>
                  </a:solidFill>
                </a:rPr>
                <a:t>Ch1&amp;2</a:t>
              </a:r>
              <a:endParaRPr sz="28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 txBox="1"/>
            <p:nvPr/>
          </p:nvSpPr>
          <p:spPr>
            <a:xfrm>
              <a:off x="224990" y="430200"/>
              <a:ext cx="7214875" cy="3357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"/>
          <p:cNvSpPr txBox="1"/>
          <p:nvPr/>
        </p:nvSpPr>
        <p:spPr>
          <a:xfrm>
            <a:off x="8518456" y="5140663"/>
            <a:ext cx="336579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F5496"/>
                </a:solidFill>
              </a:rPr>
              <a:t>서수원</a:t>
            </a:r>
            <a:endParaRPr sz="2000" b="0" u="none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sz="20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usiness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u="none" dirty="0" err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-KR" sz="2000" b="0" u="none" dirty="0" err="1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ntelligence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u="none" dirty="0" err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산업경영공학과, 명지대학교</a:t>
            </a:r>
            <a:endParaRPr sz="2000" b="0" u="none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Challenges of Text Analytics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차원수가 너무 크다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한국어의 경우 단어의 수가 약 </a:t>
            </a:r>
            <a:r>
              <a:rPr lang="en-US" altLang="ko-KR" dirty="0"/>
              <a:t>100</a:t>
            </a:r>
            <a:r>
              <a:rPr lang="ko-KR" altLang="en-US" dirty="0"/>
              <a:t>만개를 넘어 가는데</a:t>
            </a:r>
            <a:r>
              <a:rPr lang="en-US" altLang="ko-KR" dirty="0"/>
              <a:t>, </a:t>
            </a:r>
            <a:r>
              <a:rPr lang="ko-KR" altLang="en-US" dirty="0"/>
              <a:t>이는 차원수가 </a:t>
            </a:r>
            <a:r>
              <a:rPr lang="en-US" altLang="ko-KR" dirty="0"/>
              <a:t>100</a:t>
            </a:r>
            <a:r>
              <a:rPr lang="ko-KR" altLang="en-US" dirty="0"/>
              <a:t>만 이상임을 의미하고</a:t>
            </a:r>
            <a:r>
              <a:rPr lang="en-US" altLang="ko-KR" dirty="0"/>
              <a:t>, </a:t>
            </a:r>
            <a:r>
              <a:rPr lang="ko-KR" altLang="en-US" dirty="0"/>
              <a:t>이는 인공지능이 </a:t>
            </a:r>
            <a:r>
              <a:rPr lang="ko-KR" altLang="en-US" dirty="0" err="1"/>
              <a:t>제대로된</a:t>
            </a:r>
            <a:r>
              <a:rPr lang="ko-KR" altLang="en-US" dirty="0"/>
              <a:t> 분석을 하는데 상당한 어려움이 존재하게 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문장의 의미 파악이 어렵다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“</a:t>
            </a:r>
            <a:r>
              <a:rPr lang="ko-KR" altLang="en-US" dirty="0"/>
              <a:t>장명준은 </a:t>
            </a:r>
            <a:r>
              <a:rPr lang="ko-KR" altLang="en-US" dirty="0" err="1"/>
              <a:t>오버워치를</a:t>
            </a:r>
            <a:r>
              <a:rPr lang="ko-KR" altLang="en-US" dirty="0"/>
              <a:t> 하다 지도교수에게 들켰다</a:t>
            </a:r>
            <a:r>
              <a:rPr lang="en-US" altLang="ko-KR" dirty="0"/>
              <a:t>.” “</a:t>
            </a:r>
            <a:r>
              <a:rPr lang="ko-KR" altLang="en-US" dirty="0"/>
              <a:t>지도교수는 장명준 학생이 </a:t>
            </a:r>
            <a:r>
              <a:rPr lang="ko-KR" altLang="en-US" dirty="0" err="1"/>
              <a:t>오버워치</a:t>
            </a:r>
            <a:r>
              <a:rPr lang="ko-KR" altLang="en-US" dirty="0"/>
              <a:t> 하는 것을 목격했다</a:t>
            </a:r>
            <a:r>
              <a:rPr lang="en-US" altLang="ko-KR" dirty="0"/>
              <a:t>.”</a:t>
            </a:r>
          </a:p>
          <a:p>
            <a:pPr marL="1054100" lvl="2" indent="0">
              <a:spcBef>
                <a:spcPts val="0"/>
              </a:spcBef>
              <a:buNone/>
            </a:pPr>
            <a:r>
              <a:rPr lang="ko-KR" altLang="en-US" dirty="0"/>
              <a:t>사람이 </a:t>
            </a:r>
            <a:r>
              <a:rPr lang="ko-KR" altLang="en-US" dirty="0" err="1"/>
              <a:t>봤을땐</a:t>
            </a:r>
            <a:r>
              <a:rPr lang="ko-KR" altLang="en-US" dirty="0"/>
              <a:t> 같은 의미의 문장 이지만</a:t>
            </a:r>
            <a:r>
              <a:rPr lang="en-US" altLang="ko-KR" dirty="0"/>
              <a:t>, </a:t>
            </a:r>
            <a:r>
              <a:rPr lang="ko-KR" altLang="en-US" dirty="0"/>
              <a:t>인공지능은 전혀 다른 문장으로 인식하게 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중의어가 존재한다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APPLE</a:t>
            </a:r>
            <a:r>
              <a:rPr lang="ko-KR" altLang="en-US" dirty="0"/>
              <a:t>을 회사명으로 인식할지</a:t>
            </a:r>
            <a:r>
              <a:rPr lang="en-US" altLang="ko-KR" dirty="0"/>
              <a:t>, </a:t>
            </a:r>
            <a:r>
              <a:rPr lang="ko-KR" altLang="en-US" dirty="0"/>
              <a:t>과일 이름으로 인식할지</a:t>
            </a:r>
            <a:r>
              <a:rPr lang="en-US" altLang="ko-KR" dirty="0"/>
              <a:t> </a:t>
            </a:r>
            <a:r>
              <a:rPr lang="ko-KR" altLang="en-US" dirty="0"/>
              <a:t>혼란이 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956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A simplified process of Text Analytics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A simplified process of Text Analytics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Step1.</a:t>
            </a:r>
            <a:r>
              <a:rPr lang="ko-KR" altLang="en-US" dirty="0"/>
              <a:t>어떤 데이터를 모을지 정한다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Stpe2. </a:t>
            </a:r>
            <a:r>
              <a:rPr lang="ko-KR" altLang="en-US" dirty="0"/>
              <a:t>데이터를 </a:t>
            </a:r>
            <a:r>
              <a:rPr lang="ko-KR" altLang="en-US" dirty="0" err="1"/>
              <a:t>전처리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Step3. </a:t>
            </a:r>
            <a:r>
              <a:rPr lang="ko-KR" altLang="en-US" dirty="0"/>
              <a:t>특징을 추출한다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Stpe4. </a:t>
            </a:r>
            <a:r>
              <a:rPr lang="ko-KR" altLang="en-US" dirty="0"/>
              <a:t>알고리즘을 이용하여 결과를 내고 평가한다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6291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ko-KR" sz="1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1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8085130" y="3247241"/>
            <a:ext cx="250245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Analytics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Introduction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Text preprocessing Level 0 : Text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Text preprocessing Level 0 : Text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목적에 맞는 소스를 이용 </a:t>
            </a:r>
            <a:r>
              <a:rPr lang="ko-KR" altLang="en-US" dirty="0" err="1"/>
              <a:t>해야한다</a:t>
            </a:r>
            <a:r>
              <a:rPr lang="en-US" altLang="ko-KR" dirty="0"/>
              <a:t>.(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기사</a:t>
            </a:r>
            <a:r>
              <a:rPr lang="en-US" altLang="ko-KR" dirty="0"/>
              <a:t>,</a:t>
            </a:r>
            <a:r>
              <a:rPr lang="ko-KR" altLang="en-US" dirty="0"/>
              <a:t>책</a:t>
            </a:r>
            <a:r>
              <a:rPr lang="en-US" altLang="ko-KR" dirty="0"/>
              <a:t>)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 err="1"/>
              <a:t>크롤링</a:t>
            </a:r>
            <a:r>
              <a:rPr lang="en-US" altLang="ko-KR" dirty="0"/>
              <a:t>&amp;</a:t>
            </a:r>
            <a:r>
              <a:rPr lang="ko-KR" altLang="en-US" dirty="0"/>
              <a:t>웹 </a:t>
            </a:r>
            <a:r>
              <a:rPr lang="ko-KR" altLang="en-US" dirty="0" err="1"/>
              <a:t>스크랩핑을</a:t>
            </a:r>
            <a:r>
              <a:rPr lang="ko-KR" altLang="en-US" dirty="0"/>
              <a:t> 통해 얻은 </a:t>
            </a:r>
            <a:r>
              <a:rPr lang="ko-KR" altLang="en-US" dirty="0" err="1"/>
              <a:t>정보중</a:t>
            </a:r>
            <a:r>
              <a:rPr lang="ko-KR" altLang="en-US" dirty="0"/>
              <a:t> 불필요한 정보를 제거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중요한 정보를 가지고 있는 메타 데이터는 제거하지 않고</a:t>
            </a:r>
            <a:r>
              <a:rPr lang="en-US" altLang="ko-KR" dirty="0"/>
              <a:t>, </a:t>
            </a:r>
            <a:r>
              <a:rPr lang="ko-KR" altLang="en-US" dirty="0"/>
              <a:t>불필요한 정보만 제거 </a:t>
            </a:r>
            <a:r>
              <a:rPr lang="ko-KR" altLang="en-US" dirty="0" err="1"/>
              <a:t>하는것이</a:t>
            </a:r>
            <a:r>
              <a:rPr lang="ko-KR" altLang="en-US" dirty="0"/>
              <a:t> 핵심이다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9F7688-DBBD-121B-7C57-4C50E50A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67" y="2528416"/>
            <a:ext cx="9584028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4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Text preprocessing Level 1 : Sentence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Text preprocessing Level 1 : Sentence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올바르게 문장 단위로 나누는 것도 매우 중요하다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요약 시스템의 경우 올바르게 문장을 </a:t>
            </a:r>
            <a:r>
              <a:rPr lang="ko-KR" altLang="en-US" dirty="0" err="1"/>
              <a:t>나누는게</a:t>
            </a:r>
            <a:r>
              <a:rPr lang="ko-KR" altLang="en-US" dirty="0"/>
              <a:t> 핵심이다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분류기 별로 성능 및 문장 나누는 능력이 매우 상이하다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서로 다른 종류의 분류기를 같이 사용 </a:t>
            </a:r>
            <a:r>
              <a:rPr lang="ko-KR" altLang="en-US" dirty="0" err="1"/>
              <a:t>해볼것을</a:t>
            </a:r>
            <a:r>
              <a:rPr lang="ko-KR" altLang="en-US" dirty="0"/>
              <a:t> 추천한다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A51CE6-D177-5DD1-94ED-310F80B5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9" y="3144747"/>
            <a:ext cx="3884752" cy="24614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88E8ED-C12E-669E-10B6-3F470469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827" y="2513175"/>
            <a:ext cx="6645406" cy="37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43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Text preprocessing Level 2 : Token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Text preprocessing Level 2 : Token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 err="1"/>
              <a:t>의미있는</a:t>
            </a:r>
            <a:r>
              <a:rPr lang="ko-KR" altLang="en-US" dirty="0"/>
              <a:t> 토큰을 추출 </a:t>
            </a:r>
            <a:r>
              <a:rPr lang="ko-KR" altLang="en-US" dirty="0" err="1"/>
              <a:t>하는것은</a:t>
            </a:r>
            <a:r>
              <a:rPr lang="ko-KR" altLang="en-US" dirty="0"/>
              <a:t> 매우 어렵다</a:t>
            </a:r>
            <a:r>
              <a:rPr lang="en-US" altLang="ko-KR" dirty="0"/>
              <a:t>.(</a:t>
            </a:r>
            <a:r>
              <a:rPr lang="ko-KR" altLang="en-US" dirty="0"/>
              <a:t>단어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띄어쓰기</a:t>
            </a:r>
            <a:r>
              <a:rPr lang="en-US" altLang="ko-KR" dirty="0"/>
              <a:t>)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토큰화를 </a:t>
            </a:r>
            <a:r>
              <a:rPr lang="ko-KR" altLang="en-US" dirty="0" err="1"/>
              <a:t>하는것은</a:t>
            </a:r>
            <a:r>
              <a:rPr lang="ko-KR" altLang="en-US" dirty="0"/>
              <a:t> 앞으로 모든 단계에 있어서 중요하다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토큰이란 의미를 형성하는 최소 단위를 뜻한다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토큰화를 어떻게 할지는 상당히 많은 고민이 필요하다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Database vs data-base vs data base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C++,A/C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띄어쓰기가 없는 언어</a:t>
            </a:r>
            <a:r>
              <a:rPr lang="en-US" altLang="ko-KR" dirty="0"/>
              <a:t>(Chinese)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solidFill>
                  <a:srgbClr val="FF0000"/>
                </a:solidFill>
              </a:rPr>
              <a:t>토큰화 후 빈번히 나오는 단어일 수록 중요하지 않을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9EAC0F-DE2A-2AA0-C314-1D1CFB03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0" y="1469571"/>
            <a:ext cx="9133597" cy="45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2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Text preprocessing Level 2 : Token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Text preprocessing Level 2 : Token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Stop – words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아무 의미 없는 단어를 뜻한다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습니다</a:t>
            </a:r>
            <a:r>
              <a:rPr lang="en-US" altLang="ko-KR" dirty="0"/>
              <a:t>, </a:t>
            </a:r>
            <a:r>
              <a:rPr lang="ko-KR" altLang="en-US" dirty="0"/>
              <a:t>로써</a:t>
            </a:r>
            <a:r>
              <a:rPr lang="en-US" altLang="ko-KR" dirty="0"/>
              <a:t>….. a an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Stop - words</a:t>
            </a:r>
            <a:r>
              <a:rPr lang="ko-KR" altLang="en-US" dirty="0"/>
              <a:t>를 제거 하면 문법적으로는 의미가 없어지지만</a:t>
            </a:r>
            <a:r>
              <a:rPr lang="en-US" altLang="ko-KR" dirty="0"/>
              <a:t>, </a:t>
            </a:r>
            <a:r>
              <a:rPr lang="ko-KR" altLang="en-US" dirty="0"/>
              <a:t>의미는 살아 있음으로 차원수는 줄이고 의미는 </a:t>
            </a:r>
            <a:r>
              <a:rPr lang="ko-KR" altLang="en-US" dirty="0" err="1"/>
              <a:t>가져올수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차원을 줄인다</a:t>
            </a: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품사</a:t>
            </a:r>
            <a:r>
              <a:rPr lang="en-US" altLang="ko-KR" dirty="0"/>
              <a:t>, </a:t>
            </a:r>
            <a:r>
              <a:rPr lang="ko-KR" altLang="en-US" dirty="0"/>
              <a:t>시제가 달라질 경우</a:t>
            </a:r>
            <a:r>
              <a:rPr lang="en-US" altLang="ko-KR" dirty="0"/>
              <a:t>, </a:t>
            </a:r>
            <a:r>
              <a:rPr lang="ko-KR" altLang="en-US" dirty="0"/>
              <a:t>같은 의미의 단어는 같은 형태로 구성해야 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Stemming</a:t>
            </a:r>
            <a:r>
              <a:rPr lang="ko-KR" altLang="en-US" dirty="0"/>
              <a:t>과 </a:t>
            </a:r>
            <a:r>
              <a:rPr lang="en-US" altLang="ko-KR" dirty="0"/>
              <a:t>Lemmatization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Stemming : </a:t>
            </a:r>
            <a:r>
              <a:rPr lang="ko-KR" altLang="en-US" dirty="0"/>
              <a:t>서로 다른 형태의 단어들을 정규형태</a:t>
            </a:r>
            <a:r>
              <a:rPr lang="en-US" altLang="ko-KR" dirty="0"/>
              <a:t>(</a:t>
            </a:r>
            <a:r>
              <a:rPr lang="ko-KR" altLang="en-US" dirty="0"/>
              <a:t>가장 공통된 음절</a:t>
            </a:r>
            <a:r>
              <a:rPr lang="en-US" altLang="ko-KR" dirty="0"/>
              <a:t>, </a:t>
            </a:r>
            <a:r>
              <a:rPr lang="ko-KR" altLang="en-US" dirty="0"/>
              <a:t>알파벳</a:t>
            </a:r>
            <a:r>
              <a:rPr lang="en-US" altLang="ko-KR" dirty="0"/>
              <a:t>)</a:t>
            </a:r>
            <a:r>
              <a:rPr lang="ko-KR" altLang="en-US" dirty="0"/>
              <a:t>로 변형 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Lemmatization: </a:t>
            </a:r>
            <a:r>
              <a:rPr lang="ko-KR" altLang="en-US" dirty="0"/>
              <a:t>단어의 품사를 보존 하면서 원형을 찾는다</a:t>
            </a:r>
            <a:r>
              <a:rPr lang="en-US" altLang="ko-KR" dirty="0"/>
              <a:t>.</a:t>
            </a:r>
          </a:p>
          <a:p>
            <a:pPr marL="1524000" lvl="3" indent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864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Text preprocessing Level 2 : Token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3D81E-64EE-59A2-9592-C8436D11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616" y="946088"/>
            <a:ext cx="6918551" cy="21109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52D612-8974-6DA0-4D30-B142BBB9B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33" y="3057011"/>
            <a:ext cx="6040020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8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Text Transformation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Transformation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문서를 어떻게 연속형의 숫자 벡터로 표현 할 것인가를 생각한다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많은 알고리즘은 연속형으로 변형 해줘야 사용 가능하다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Bag – of – words: </a:t>
            </a:r>
            <a:r>
              <a:rPr lang="ko-KR" altLang="en-US" dirty="0"/>
              <a:t>고전적인 방식이다</a:t>
            </a:r>
            <a:r>
              <a:rPr lang="en-US" altLang="ko-KR" dirty="0"/>
              <a:t>. </a:t>
            </a:r>
            <a:r>
              <a:rPr lang="ko-KR" altLang="en-US" dirty="0"/>
              <a:t>하나의 문서에 사용된 단어의 빈도를 가지고 벡터화 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F85F-7D17-6C42-ADB5-32B2B70A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62" y="2586450"/>
            <a:ext cx="4275438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06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Text Transformation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Transformation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Word weighting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TF-IDF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단어 중요도에 가중치를 준다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TF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단어가 문서에 얼마나 반복적으로 사용이 되었는지에 대한 것이다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IDF : </a:t>
            </a:r>
            <a:r>
              <a:rPr lang="ko-KR" altLang="en-US" dirty="0"/>
              <a:t>단어가 코퍼스 내 에서 얼마나 자주 사용 </a:t>
            </a:r>
            <a:r>
              <a:rPr lang="ko-KR" altLang="en-US" dirty="0" err="1"/>
              <a:t>되었나에</a:t>
            </a:r>
            <a:r>
              <a:rPr lang="ko-KR" altLang="en-US" dirty="0"/>
              <a:t> 대한 것이다</a:t>
            </a:r>
            <a:r>
              <a:rPr lang="en-US" altLang="ko-KR" dirty="0"/>
              <a:t>.(the)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94F8E-3C71-11FB-DF94-7669328D6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94" y="3314223"/>
            <a:ext cx="7999199" cy="22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6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ko-KR" sz="1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1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085130" y="3247241"/>
            <a:ext cx="2675399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Text</a:t>
            </a:r>
            <a:r>
              <a:rPr lang="ko-KR" altLang="en-US" sz="2400" b="1" dirty="0">
                <a:solidFill>
                  <a:schemeClr val="lt1"/>
                </a:solidFill>
              </a:rPr>
              <a:t> </a:t>
            </a:r>
            <a:r>
              <a:rPr lang="en-US" altLang="ko-KR" sz="2400" b="1" dirty="0">
                <a:solidFill>
                  <a:schemeClr val="lt1"/>
                </a:solidFill>
              </a:rPr>
              <a:t>Analytics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</a:rPr>
              <a:t>Introduction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</a:rPr>
              <a:t>part1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Text Transformation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Transformation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One-hot-vector representation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단어가 등장하는 부분만 </a:t>
            </a:r>
            <a:r>
              <a:rPr lang="en-US" altLang="ko-KR" dirty="0"/>
              <a:t>1</a:t>
            </a:r>
            <a:r>
              <a:rPr lang="ko-KR" altLang="en-US" dirty="0" err="1"/>
              <a:t>의값으로</a:t>
            </a:r>
            <a:r>
              <a:rPr lang="ko-KR" altLang="en-US" dirty="0"/>
              <a:t> 표현 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단점은 두 단어 사이에 유사성이 보존이 안된다는 점이다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벡터의 내적이 항상 </a:t>
            </a:r>
            <a:r>
              <a:rPr lang="en-US" altLang="ko-KR" dirty="0"/>
              <a:t>0</a:t>
            </a:r>
            <a:r>
              <a:rPr lang="ko-KR" altLang="en-US" dirty="0"/>
              <a:t>이 나오기 때문이다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FE11A1-A072-1251-ADC0-DE746FAA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259" y="2685254"/>
            <a:ext cx="5204911" cy="17375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4A08B8-2321-A7A0-C79A-6A20AFF3B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92" y="5027668"/>
            <a:ext cx="3962743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6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Text Transformation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Transformation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Word vectors : distributed representation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단어를</a:t>
            </a:r>
            <a:r>
              <a:rPr lang="en-US" altLang="ko-KR" dirty="0"/>
              <a:t> n</a:t>
            </a:r>
            <a:r>
              <a:rPr lang="ko-KR" altLang="en-US" dirty="0"/>
              <a:t>차원의 실수 공간에 맵핑 해보자는 의미이다</a:t>
            </a:r>
            <a:r>
              <a:rPr lang="en-US" altLang="ko-KR" dirty="0"/>
              <a:t>.</a:t>
            </a:r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033640-993C-C8A1-1FCD-5C9808A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415" y="1082613"/>
            <a:ext cx="3436918" cy="12802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87F490-B199-6A20-3287-FCA328E5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136" y="2516772"/>
            <a:ext cx="7051064" cy="36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7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Text Transformation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Pre-trained Word Model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거대 모델을 활용해서 여러 연구에 적용이 가능하다</a:t>
            </a:r>
            <a:r>
              <a:rPr lang="en-US" altLang="ko-KR" dirty="0"/>
              <a:t>.</a:t>
            </a:r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A91B21-F0B7-8090-D252-7E31D62C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62" y="2639530"/>
            <a:ext cx="8310210" cy="25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93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Feature Selection/Extraction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Feature Subset selection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특정 목적에 맞는 최적 변수 집합을 선택 하는 것을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각각의 특징에 점수를 </a:t>
            </a:r>
            <a:r>
              <a:rPr lang="ko-KR" altLang="en-US" dirty="0" err="1"/>
              <a:t>매길수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 marL="15240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841500" lvl="3">
              <a:spcBef>
                <a:spcPts val="0"/>
              </a:spcBef>
            </a:pPr>
            <a:endParaRPr lang="en-US" altLang="ko-KR" dirty="0"/>
          </a:p>
          <a:p>
            <a:pPr marL="1841500" lvl="3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32BA89-B0EC-B6CC-7D64-AFD4DB845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739" y="2487777"/>
            <a:ext cx="5489981" cy="365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Feature Selection/Extraction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Feature subset extraction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주어진 데이터로부터 새로운 변수를 추출한다</a:t>
            </a:r>
            <a:r>
              <a:rPr lang="en-US" altLang="ko-KR" dirty="0"/>
              <a:t>. 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원래 데이터는 보존 하면서 최대한 </a:t>
            </a:r>
            <a:r>
              <a:rPr lang="ko-KR" altLang="en-US" dirty="0" err="1"/>
              <a:t>적은양의</a:t>
            </a:r>
            <a:r>
              <a:rPr lang="ko-KR" altLang="en-US" dirty="0"/>
              <a:t> 데이터셋을 구축 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Extraction</a:t>
            </a:r>
            <a:r>
              <a:rPr lang="ko-KR" altLang="en-US" dirty="0"/>
              <a:t>후에는 항상 차원이 축소되어야 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Latent Semantic Analysis</a:t>
            </a:r>
            <a:r>
              <a:rPr lang="ko-KR" altLang="en-US" dirty="0"/>
              <a:t>를 이용한다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잠재 의미 분석이다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쉽고 빠르게 단어의 잠재적인 의미를 </a:t>
            </a:r>
            <a:r>
              <a:rPr lang="ko-KR" altLang="en-US" dirty="0" err="1"/>
              <a:t>끌어낼수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841500" lvl="3">
              <a:spcBef>
                <a:spcPts val="0"/>
              </a:spcBef>
            </a:pPr>
            <a:endParaRPr lang="en-US" altLang="ko-KR" dirty="0"/>
          </a:p>
          <a:p>
            <a:pPr marL="1841500" lvl="3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900E94-6F39-397E-DB97-294FAE1C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536" y="3429001"/>
            <a:ext cx="8219896" cy="288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79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Feature Selection/Extraction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Topic Modeling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원래 목적은 코퍼스를 관통하는 주요 주제를 파악 하는 것이다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문서별로 주제의 비중을 파악한다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주제별로 단어의 비중을 파악한다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endParaRPr lang="en-US" altLang="ko-KR" dirty="0"/>
          </a:p>
          <a:p>
            <a:pPr marL="1841500" lvl="3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006CDA-3433-B495-C87D-88E7EF2A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18" y="2775197"/>
            <a:ext cx="9250596" cy="295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9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Feature Selection/Extraction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Document to vector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Word</a:t>
            </a:r>
            <a:r>
              <a:rPr lang="ko-KR" altLang="en-US" dirty="0"/>
              <a:t> </a:t>
            </a:r>
            <a:r>
              <a:rPr lang="en-US" altLang="ko-KR" dirty="0"/>
              <a:t>to vector</a:t>
            </a:r>
            <a:r>
              <a:rPr lang="ko-KR" altLang="en-US" dirty="0"/>
              <a:t>의 확장판이다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단어 차원이 아닌 문서 차원에서 </a:t>
            </a:r>
            <a:r>
              <a:rPr lang="en-US" altLang="ko-KR" dirty="0"/>
              <a:t>distributed representation </a:t>
            </a:r>
            <a:r>
              <a:rPr lang="ko-KR" altLang="en-US" dirty="0"/>
              <a:t>을 하는 방식이다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1841500" lvl="3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A9DB0B-060B-6672-A8EC-956A3BE2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218" y="2334801"/>
            <a:ext cx="7504740" cy="391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8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Learning &amp; Evaluation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Document similarity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코사인 유사도를 사용한다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BF185-22F1-9158-8C2C-AABF2DE1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945" y="2212457"/>
            <a:ext cx="6020322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2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Learning &amp; Evaluation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Learning Task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Classification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자동으로 레이블</a:t>
            </a:r>
            <a:r>
              <a:rPr lang="en-US" altLang="ko-KR" dirty="0"/>
              <a:t>, </a:t>
            </a:r>
            <a:r>
              <a:rPr lang="ko-KR" altLang="en-US" dirty="0"/>
              <a:t>카테고리를 예측 해준다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예시로는 </a:t>
            </a:r>
            <a:r>
              <a:rPr lang="en-US" altLang="ko-KR" dirty="0"/>
              <a:t>spam filtering, sentiment analysis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Clustering &amp;  Visualization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문서내에서 중요한 토픽을 빠르게 파악하게 해준다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중요 키워드의 연관성 및 주제별 유사성을 시각화를 통해 </a:t>
            </a:r>
            <a:r>
              <a:rPr lang="ko-KR" altLang="en-US" dirty="0" err="1"/>
              <a:t>볼수있다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Information Extraction/Retrieval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유용한 정보를 뽑아낸다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 err="1"/>
              <a:t>QnA</a:t>
            </a:r>
            <a:r>
              <a:rPr lang="ko-KR" altLang="en-US" dirty="0"/>
              <a:t>가 대표적인 예시이다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7339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ko-KR" sz="1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sz="1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8085130" y="3247241"/>
            <a:ext cx="290371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Preprocessing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Part1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altLang="ko-KR" dirty="0"/>
              <a:t>Background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Background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새로 생성되는 데이터의 </a:t>
            </a:r>
            <a:r>
              <a:rPr lang="en-US" altLang="ko-KR" dirty="0"/>
              <a:t>80%</a:t>
            </a:r>
            <a:r>
              <a:rPr lang="ko-KR" altLang="en-US" dirty="0"/>
              <a:t>이상이 비정형 데이터이다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이전과 같이 단순히 검색 하는 것에서</a:t>
            </a:r>
            <a:r>
              <a:rPr lang="en-US" altLang="ko-KR" dirty="0"/>
              <a:t>, </a:t>
            </a:r>
            <a:r>
              <a:rPr lang="ko-KR" altLang="en-US" dirty="0"/>
              <a:t>지금은 새로운 지식을 탐구 하는 것이 매우 </a:t>
            </a:r>
            <a:r>
              <a:rPr lang="ko-KR" altLang="en-US" dirty="0" err="1"/>
              <a:t>중요해졌다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E65968-4CAE-7F8F-0F9A-99C282CD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193" y="2032857"/>
            <a:ext cx="8474302" cy="42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15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Natural Language Processing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9B3D4-55DC-B776-22AB-7CCD379CEE7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/>
              <a:t>Classical categorization of NLP</a:t>
            </a:r>
          </a:p>
          <a:p>
            <a:pPr lvl="1"/>
            <a:r>
              <a:rPr lang="ko-KR" altLang="en-US" dirty="0"/>
              <a:t>음운론</a:t>
            </a:r>
            <a:r>
              <a:rPr lang="en-US" altLang="ko-KR" dirty="0"/>
              <a:t>,</a:t>
            </a:r>
            <a:r>
              <a:rPr lang="ko-KR" altLang="en-US" dirty="0"/>
              <a:t>형태론</a:t>
            </a:r>
            <a:r>
              <a:rPr lang="en-US" altLang="ko-KR" dirty="0"/>
              <a:t>,</a:t>
            </a:r>
            <a:r>
              <a:rPr lang="ko-KR" altLang="en-US" dirty="0"/>
              <a:t>구문론</a:t>
            </a:r>
            <a:r>
              <a:rPr lang="en-US" altLang="ko-KR" dirty="0"/>
              <a:t>,</a:t>
            </a:r>
            <a:r>
              <a:rPr lang="ko-KR" altLang="en-US" dirty="0"/>
              <a:t>의미론</a:t>
            </a:r>
            <a:r>
              <a:rPr lang="en-US" altLang="ko-KR" dirty="0"/>
              <a:t>,</a:t>
            </a:r>
            <a:r>
              <a:rPr lang="ko-KR" altLang="en-US" dirty="0"/>
              <a:t>논증 으로 구분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698BB8-57BB-81C3-F0AF-574E9F94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96" y="1983643"/>
            <a:ext cx="7321006" cy="42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85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Natural Language Processing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9B3D4-55DC-B776-22AB-7CCD379CEE7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/>
              <a:t>Classical categorization of NLP</a:t>
            </a:r>
          </a:p>
          <a:p>
            <a:pPr lvl="1"/>
            <a:r>
              <a:rPr lang="ko-KR" altLang="en-US" dirty="0"/>
              <a:t>음운론</a:t>
            </a:r>
            <a:r>
              <a:rPr lang="en-US" altLang="ko-KR" dirty="0"/>
              <a:t>,</a:t>
            </a:r>
            <a:r>
              <a:rPr lang="ko-KR" altLang="en-US" dirty="0"/>
              <a:t>형태론</a:t>
            </a:r>
            <a:r>
              <a:rPr lang="en-US" altLang="ko-KR" dirty="0"/>
              <a:t>,</a:t>
            </a:r>
            <a:r>
              <a:rPr lang="ko-KR" altLang="en-US" dirty="0"/>
              <a:t>구문론</a:t>
            </a:r>
            <a:r>
              <a:rPr lang="en-US" altLang="ko-KR" dirty="0"/>
              <a:t>,</a:t>
            </a:r>
            <a:r>
              <a:rPr lang="ko-KR" altLang="en-US" dirty="0"/>
              <a:t>의미론</a:t>
            </a:r>
            <a:r>
              <a:rPr lang="en-US" altLang="ko-KR" dirty="0"/>
              <a:t>,</a:t>
            </a:r>
            <a:r>
              <a:rPr lang="ko-KR" altLang="en-US" dirty="0"/>
              <a:t>논증 으로 구분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99777-03FB-9A52-55C3-C6D6EDDC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3" y="2283059"/>
            <a:ext cx="6012701" cy="30939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DB77A2-4EA6-CAB3-2234-77AF16B5B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737" y="1794080"/>
            <a:ext cx="3597635" cy="42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99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Natural Language Processing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9B3D4-55DC-B776-22AB-7CCD379CEE7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/>
              <a:t>NLP</a:t>
            </a:r>
            <a:r>
              <a:rPr lang="ko-KR" altLang="en-US" dirty="0"/>
              <a:t>가 어려운 점</a:t>
            </a:r>
            <a:endParaRPr lang="en-US" altLang="ko-KR" dirty="0"/>
          </a:p>
          <a:p>
            <a:pPr lvl="1"/>
            <a:r>
              <a:rPr lang="ko-KR" altLang="en-US" dirty="0"/>
              <a:t>컴퓨터는 명확한 언어를 취급한다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현실의 단어는 모호하고</a:t>
            </a:r>
            <a:r>
              <a:rPr lang="en-US" altLang="ko-KR" dirty="0"/>
              <a:t>, </a:t>
            </a:r>
            <a:r>
              <a:rPr lang="ko-KR" altLang="en-US" dirty="0"/>
              <a:t>의미가 불분명 한 경우가 많으며</a:t>
            </a:r>
            <a:r>
              <a:rPr lang="en-US" altLang="ko-KR" dirty="0"/>
              <a:t>, </a:t>
            </a:r>
            <a:r>
              <a:rPr lang="ko-KR" altLang="en-US" dirty="0"/>
              <a:t>새로운 의미의 단어가 계속 생성되기 때문에 </a:t>
            </a:r>
            <a:r>
              <a:rPr lang="en-US" altLang="ko-KR" dirty="0"/>
              <a:t>NLP</a:t>
            </a:r>
            <a:r>
              <a:rPr lang="ko-KR" altLang="en-US" dirty="0"/>
              <a:t>가 어렵다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E8EDF8-9569-96E2-FE30-8E181F7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98" y="2728813"/>
            <a:ext cx="4412362" cy="3421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8C501-0A3B-C129-8F56-F382189F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496" y="3429000"/>
            <a:ext cx="4343776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45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Research Trends in NLP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Research Trends in NLP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고전적 방법 </a:t>
            </a:r>
            <a:r>
              <a:rPr lang="en-US" altLang="ko-KR" dirty="0"/>
              <a:t>: Rule-based </a:t>
            </a:r>
            <a:r>
              <a:rPr lang="ko-KR" altLang="en-US" dirty="0"/>
              <a:t>접근법을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 err="1"/>
              <a:t>융퉁성이</a:t>
            </a:r>
            <a:r>
              <a:rPr lang="ko-KR" altLang="en-US" dirty="0"/>
              <a:t> 없고 신조어에 약하다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통계적 방법 </a:t>
            </a:r>
            <a:r>
              <a:rPr lang="en-US" altLang="ko-KR" dirty="0"/>
              <a:t>: </a:t>
            </a:r>
            <a:r>
              <a:rPr lang="ko-KR" altLang="en-US" dirty="0" err="1"/>
              <a:t>히든</a:t>
            </a:r>
            <a:r>
              <a:rPr lang="ko-KR" altLang="en-US" dirty="0"/>
              <a:t> </a:t>
            </a:r>
            <a:r>
              <a:rPr lang="ko-KR" altLang="en-US" dirty="0" err="1"/>
              <a:t>마르코프</a:t>
            </a:r>
            <a:r>
              <a:rPr lang="ko-KR" altLang="en-US" dirty="0"/>
              <a:t> 모델</a:t>
            </a:r>
            <a:r>
              <a:rPr lang="en-US" altLang="ko-KR" dirty="0"/>
              <a:t>, </a:t>
            </a:r>
            <a:r>
              <a:rPr lang="en-US" altLang="ko-KR" dirty="0" err="1"/>
              <a:t>svm</a:t>
            </a:r>
            <a:r>
              <a:rPr lang="en-US" altLang="ko-KR" dirty="0"/>
              <a:t>, clustering</a:t>
            </a:r>
            <a:r>
              <a:rPr lang="ko-KR" altLang="en-US" dirty="0"/>
              <a:t>등의 기법을 사용하는 것을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Rule-based</a:t>
            </a:r>
            <a:r>
              <a:rPr lang="ko-KR" altLang="en-US" dirty="0"/>
              <a:t>에 비해 좀더 유연해 졌지만</a:t>
            </a:r>
            <a:r>
              <a:rPr lang="en-US" altLang="ko-KR" dirty="0"/>
              <a:t>, </a:t>
            </a:r>
            <a:r>
              <a:rPr lang="ko-KR" altLang="en-US" dirty="0"/>
              <a:t>코퍼스가 필요하다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현실에서는 두개의 방식을 사용 하는 것이 더 좋다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현재의 방법 </a:t>
            </a:r>
            <a:r>
              <a:rPr lang="en-US" altLang="ko-KR" dirty="0"/>
              <a:t>: </a:t>
            </a:r>
            <a:r>
              <a:rPr lang="ko-KR" altLang="en-US" dirty="0"/>
              <a:t>신경망을 이용한 </a:t>
            </a:r>
            <a:r>
              <a:rPr lang="ko-KR" altLang="en-US" dirty="0" err="1"/>
              <a:t>딥러닝적</a:t>
            </a:r>
            <a:r>
              <a:rPr lang="ko-KR" altLang="en-US" dirty="0"/>
              <a:t> 접근법을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Pretrained </a:t>
            </a:r>
            <a:r>
              <a:rPr lang="ko-KR" altLang="en-US" dirty="0"/>
              <a:t>된 모델을 사용 하는 것이 최신 트랜드 라고 볼 수 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539D0A-DF8A-DFD9-420E-C3ECAC81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669" y="3558254"/>
            <a:ext cx="4546910" cy="280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16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Research Trends in NLP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Research Trends in NLP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3FFBB-27B5-17A6-A1EB-02919A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136" y="814010"/>
            <a:ext cx="3981124" cy="54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54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dirty="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-US" altLang="ko-KR" sz="13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sz="13800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8085130" y="3247241"/>
            <a:ext cx="290371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Preprocessing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Part2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581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어휘분석이다</a:t>
            </a:r>
            <a:endParaRPr lang="en-US" altLang="ko-KR" dirty="0"/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의미가 있는 토큰을 만들고</a:t>
            </a:r>
            <a:r>
              <a:rPr lang="en-US" altLang="ko-KR" dirty="0"/>
              <a:t>,</a:t>
            </a:r>
            <a:r>
              <a:rPr lang="ko-KR" altLang="en-US" dirty="0"/>
              <a:t> 형태소 </a:t>
            </a:r>
            <a:r>
              <a:rPr lang="ko-KR" altLang="en-US" dirty="0" err="1"/>
              <a:t>태깅을</a:t>
            </a:r>
            <a:r>
              <a:rPr lang="ko-KR" altLang="en-US" dirty="0"/>
              <a:t> 하고</a:t>
            </a:r>
            <a:r>
              <a:rPr lang="en-US" altLang="ko-KR" dirty="0"/>
              <a:t>, </a:t>
            </a:r>
            <a:r>
              <a:rPr lang="ko-KR" altLang="en-US" dirty="0" err="1"/>
              <a:t>개체명인식</a:t>
            </a:r>
            <a:r>
              <a:rPr lang="ko-KR" altLang="en-US" dirty="0"/>
              <a:t> 등을 하는 것이 </a:t>
            </a:r>
            <a:r>
              <a:rPr lang="en-US" altLang="ko-KR" dirty="0"/>
              <a:t>Lexical Analysis</a:t>
            </a:r>
            <a:r>
              <a:rPr lang="ko-KR" altLang="en-US" dirty="0"/>
              <a:t>의 목표이다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864C4-5EDE-B887-BC1F-9C3D3499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372" y="2288564"/>
            <a:ext cx="6909592" cy="408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63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 1 : Sentence Splitting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 1 : Sentence Splitting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어휘분석의 가장 기초가 되는 것은 문장 구분이다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토픽모델링 같은 일부 </a:t>
            </a:r>
            <a:r>
              <a:rPr lang="en-US" altLang="ko-KR" dirty="0"/>
              <a:t>Text Mining</a:t>
            </a:r>
            <a:r>
              <a:rPr lang="ko-KR" altLang="en-US" dirty="0"/>
              <a:t>기술에선 별로 안 중요 하지만</a:t>
            </a:r>
            <a:r>
              <a:rPr lang="en-US" altLang="ko-KR" dirty="0"/>
              <a:t>, </a:t>
            </a:r>
            <a:r>
              <a:rPr lang="ko-KR" altLang="en-US" dirty="0"/>
              <a:t>대부분의 </a:t>
            </a:r>
            <a:r>
              <a:rPr lang="en-US" altLang="ko-KR" dirty="0"/>
              <a:t>NLP</a:t>
            </a:r>
            <a:r>
              <a:rPr lang="ko-KR" altLang="en-US" dirty="0"/>
              <a:t>에선 매우 중요한 과정이다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070220-78F1-D68C-C73E-F73A0D640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447" y="2567793"/>
            <a:ext cx="7094237" cy="34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65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 2 : Tokenization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 2 :Tokenization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Text</a:t>
            </a:r>
            <a:r>
              <a:rPr lang="ko-KR" altLang="en-US" dirty="0"/>
              <a:t>는 토큰화 작업을 거쳐야 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토근화 또한 매우 어렵다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DD3059-364B-6355-64D6-B9DEC5F6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55" y="2189912"/>
            <a:ext cx="7789881" cy="39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18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 3: Morphological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 3 : Morphological Analysis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형태를 분석한다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Stemming </a:t>
            </a:r>
            <a:r>
              <a:rPr lang="ko-KR" altLang="en-US" dirty="0"/>
              <a:t>기법과 </a:t>
            </a:r>
            <a:r>
              <a:rPr lang="en-US" altLang="ko-KR" dirty="0"/>
              <a:t>Lemmatization</a:t>
            </a:r>
            <a:r>
              <a:rPr lang="ko-KR" altLang="en-US" dirty="0"/>
              <a:t>기법이 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33281D-11D9-E8AF-0170-D565D8636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90" y="2293828"/>
            <a:ext cx="6405258" cy="39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6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altLang="ko-KR" dirty="0"/>
              <a:t>Background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 err="1"/>
              <a:t>arXiv</a:t>
            </a:r>
            <a:endParaRPr lang="en-US" altLang="ko-KR" dirty="0"/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 err="1"/>
              <a:t>믈리학</a:t>
            </a:r>
            <a:r>
              <a:rPr lang="en-US" altLang="ko-KR" dirty="0"/>
              <a:t>,</a:t>
            </a:r>
            <a:r>
              <a:rPr lang="ko-KR" altLang="en-US" dirty="0"/>
              <a:t> 천문학 등의 논문을 수집하는 사이트이다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위 사이트에 의하면 새로 생성되는 논문의 수는 연간 약 </a:t>
            </a:r>
            <a:r>
              <a:rPr lang="en-US" altLang="ko-KR" dirty="0"/>
              <a:t>3000</a:t>
            </a:r>
            <a:r>
              <a:rPr lang="ko-KR" altLang="en-US" dirty="0"/>
              <a:t>개가 넘는다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469900" indent="-342900">
              <a:spcBef>
                <a:spcPts val="0"/>
              </a:spcBef>
            </a:pPr>
            <a:r>
              <a:rPr lang="ko-KR" altLang="en-US" dirty="0"/>
              <a:t>기계 학습은 지식기반 추론을 능가한다</a:t>
            </a:r>
            <a:r>
              <a:rPr lang="en-US" altLang="ko-KR" dirty="0"/>
              <a:t>.</a:t>
            </a:r>
          </a:p>
          <a:p>
            <a:pPr marL="469900" indent="-342900">
              <a:spcBef>
                <a:spcPts val="0"/>
              </a:spcBef>
            </a:pPr>
            <a:endParaRPr lang="en-US" altLang="ko-KR" dirty="0"/>
          </a:p>
          <a:p>
            <a:pPr marL="469900" indent="-342900">
              <a:spcBef>
                <a:spcPts val="0"/>
              </a:spcBef>
            </a:pPr>
            <a:endParaRPr lang="en-US" altLang="ko-KR" dirty="0"/>
          </a:p>
          <a:p>
            <a:pPr marL="469900" indent="-342900">
              <a:spcBef>
                <a:spcPts val="0"/>
              </a:spcBef>
            </a:pPr>
            <a:r>
              <a:rPr lang="ko-KR" altLang="en-US" dirty="0"/>
              <a:t>신경망에 대한 연구가 많아졌다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1990</a:t>
            </a:r>
            <a:r>
              <a:rPr lang="ko-KR" altLang="en-US" dirty="0"/>
              <a:t>년대 까지는 신경망에 대한 논문을 받아주지도 않는 경우가 많았다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2000</a:t>
            </a:r>
            <a:r>
              <a:rPr lang="ko-KR" altLang="en-US" dirty="0"/>
              <a:t>년대 들어서 신경망에 대한 논문의 등재수가 폭발적으로 증가 하였다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2648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 3: Morphological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 3 : Morphological Analysis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형태를 분석한다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Stemming </a:t>
            </a:r>
            <a:r>
              <a:rPr lang="ko-KR" altLang="en-US" dirty="0"/>
              <a:t>기법과 </a:t>
            </a:r>
            <a:r>
              <a:rPr lang="en-US" altLang="ko-KR" dirty="0"/>
              <a:t>Lemmatization</a:t>
            </a:r>
            <a:r>
              <a:rPr lang="ko-KR" altLang="en-US" dirty="0"/>
              <a:t>기법이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97CE26-397F-C813-5429-51A58B7B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344" y="2348633"/>
            <a:ext cx="7845978" cy="366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91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 4:  Part-of-Speech(POS) Tagging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 4 : POS Tagging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형태소 분석을 의미한다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상황에 맞게 형태소를 잘 분석 해야 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문장이 주어지면</a:t>
            </a:r>
            <a:r>
              <a:rPr lang="en-US" altLang="ko-KR" dirty="0"/>
              <a:t>(X) POS(Y)</a:t>
            </a:r>
            <a:r>
              <a:rPr lang="ko-KR" altLang="en-US" dirty="0"/>
              <a:t>값을 나타내야 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같은 코퍼스 내 에서 정확도가 뛰어나다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알고리즘으론 </a:t>
            </a:r>
            <a:r>
              <a:rPr lang="en-US" altLang="ko-KR" dirty="0"/>
              <a:t>Decision Trees, HMM,SVM</a:t>
            </a:r>
            <a:r>
              <a:rPr lang="ko-KR" altLang="en-US" dirty="0"/>
              <a:t>등이 사용된다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B2394A-0C2E-0B33-97B8-49206F0B7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13" y="3160736"/>
            <a:ext cx="7522023" cy="13205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9B6F1E-A18A-745A-13FE-E0B44C343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035" y="4481247"/>
            <a:ext cx="5082980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9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 4:  Part-of-Speech(POS) Tagging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 4 : POS Tagging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Pointwise prediction : </a:t>
            </a:r>
            <a:r>
              <a:rPr lang="ko-KR" altLang="en-US" dirty="0"/>
              <a:t>각각의 단어를 분류기를 통해 분류한다</a:t>
            </a:r>
            <a:r>
              <a:rPr lang="en-US" altLang="ko-KR" dirty="0"/>
              <a:t>(SVM, Maximum Entropy Model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584200" lvl="1" indent="0">
              <a:spcBef>
                <a:spcPts val="0"/>
              </a:spcBef>
              <a:buNone/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Probabilistic models: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Generative sequence models : </a:t>
            </a:r>
            <a:r>
              <a:rPr lang="ko-KR" altLang="en-US" dirty="0"/>
              <a:t>가장 가능성 있는 태그를 순차적으로 가져온다</a:t>
            </a:r>
            <a:r>
              <a:rPr lang="en-US" altLang="ko-KR" dirty="0"/>
              <a:t>.(HMM)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Discriminative sequence models : </a:t>
            </a:r>
            <a:r>
              <a:rPr lang="ko-KR" altLang="en-US" dirty="0"/>
              <a:t>한번에 모든 태그를 예측한다</a:t>
            </a:r>
            <a:r>
              <a:rPr lang="en-US" altLang="ko-KR" dirty="0"/>
              <a:t>.(Conditional Random Filed)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r>
              <a:rPr lang="en-US" altLang="ko-KR" sz="2000" dirty="0"/>
              <a:t>Neural network-based models</a:t>
            </a:r>
          </a:p>
        </p:txBody>
      </p:sp>
    </p:spTree>
    <p:extLst>
      <p:ext uri="{BB962C8B-B14F-4D97-AF65-F5344CB8AC3E}">
        <p14:creationId xmlns:p14="http://schemas.microsoft.com/office/powerpoint/2010/main" val="896077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 4:  Part-of-Speech(POS) Tagging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 4 : POS Tagging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Maximum Entropy 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FE91C0-E83E-54F8-A44A-E611FCED8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179" y="1946845"/>
            <a:ext cx="7495883" cy="20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56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 4:  Part-of-Speech(POS) Tagging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 4 : POS Tagging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Probabilistic Model for Pos Tagging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Generative Sequence Model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3D5AA-059A-2FE7-07B7-5B0FD483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509" y="1847902"/>
            <a:ext cx="5479255" cy="1427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2E63AA-684B-D37F-0F27-39B064A0B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137" y="3429000"/>
            <a:ext cx="5319221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54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 4:  Part-of-Speech(POS) Tagging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 4 : POS Tagging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Probabilistic Model for Pos Tagging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Discriminative Sequence Model : CRF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POS</a:t>
            </a:r>
            <a:r>
              <a:rPr lang="ko-KR" altLang="en-US" dirty="0"/>
              <a:t>에선 여전히 </a:t>
            </a:r>
            <a:r>
              <a:rPr lang="en-US" altLang="ko-KR" dirty="0"/>
              <a:t>SOTA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3D5AA-059A-2FE7-07B7-5B0FD483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509" y="1847902"/>
            <a:ext cx="5479255" cy="14272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482E6-B956-EB7D-ED40-FB2B8FFF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136" y="3818855"/>
            <a:ext cx="5585944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33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 4:  Part-of-Speech(POS) Tagging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 4 : POS Tagging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Neural network-based models : Recurrent neural networks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RNN</a:t>
            </a:r>
            <a:r>
              <a:rPr lang="ko-KR" altLang="en-US" dirty="0"/>
              <a:t>의 순환구조를 활용한 방식이다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과거의 학습 가중치를 통해 현재의 학습에 반영하기도 하고</a:t>
            </a:r>
            <a:r>
              <a:rPr lang="en-US" altLang="ko-KR" dirty="0"/>
              <a:t>, </a:t>
            </a:r>
            <a:r>
              <a:rPr lang="ko-KR" altLang="en-US" dirty="0"/>
              <a:t>시간에 종속 된다는 특징이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584200" lvl="1" indent="0">
              <a:spcBef>
                <a:spcPts val="0"/>
              </a:spcBef>
              <a:buNone/>
            </a:pP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EF2D53-BBFB-F646-7EBF-F258FA38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33" y="3063976"/>
            <a:ext cx="6431837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71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Lexical Analysis 5: Named Entity Recognition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6" y="689044"/>
            <a:ext cx="11746523" cy="6045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Lexical Analysis 5 : NER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개체명을 인식하는 것을 의미한다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Dictionary / Rule-based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List lookup : </a:t>
            </a:r>
            <a:r>
              <a:rPr lang="ko-KR" altLang="en-US" dirty="0"/>
              <a:t>먼저 만들어 놓은 리스트를 가지고 인식한다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장점 </a:t>
            </a:r>
            <a:r>
              <a:rPr lang="en-US" altLang="ko-KR" dirty="0"/>
              <a:t>: </a:t>
            </a:r>
            <a:r>
              <a:rPr lang="ko-KR" altLang="en-US" dirty="0"/>
              <a:t>쉽고 빠르고 정확하다</a:t>
            </a:r>
            <a:endParaRPr lang="en-US" altLang="ko-KR" dirty="0"/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애매한 단어에 대해 정확히 인식이 어렵다</a:t>
            </a:r>
            <a:r>
              <a:rPr lang="en-US" altLang="ko-KR" dirty="0"/>
              <a:t>(APPLE)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Model-based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MITIE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CRF++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584200" lvl="1" indent="0">
              <a:spcBef>
                <a:spcPts val="0"/>
              </a:spcBef>
              <a:buNone/>
            </a:pP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F7DE2-8D16-7212-6DEF-DAF7A2BF0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357" y="3070362"/>
            <a:ext cx="6538527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33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BERT for Multi NLP Tasks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6" y="689044"/>
            <a:ext cx="11746523" cy="6045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Google Transformer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584200" lvl="1" indent="0">
              <a:spcBef>
                <a:spcPts val="0"/>
              </a:spcBef>
              <a:buNone/>
            </a:pP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39786-A787-53B7-CACD-76BCEADD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029" y="1273629"/>
            <a:ext cx="6182738" cy="49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0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dirty="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-US" altLang="ko-KR" sz="13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sz="13800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8085130" y="3247241"/>
            <a:ext cx="290371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Preprocessing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Part3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611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altLang="ko-KR" dirty="0"/>
              <a:t>Definition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Definition of Text Analytics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텍스트 데이터를 가지고 </a:t>
            </a:r>
            <a:r>
              <a:rPr lang="ko-KR" altLang="en-US" dirty="0" err="1"/>
              <a:t>의미있는</a:t>
            </a:r>
            <a:r>
              <a:rPr lang="ko-KR" altLang="en-US" dirty="0"/>
              <a:t> 정보나 지혜를 추출 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0A79D0-0635-FEBC-BD5F-A05C5C48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69" y="2429312"/>
            <a:ext cx="6378493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3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Syntax Analysis</a:t>
            </a:r>
            <a:endParaRPr dirty="0"/>
          </a:p>
        </p:txBody>
      </p:sp>
      <p:sp>
        <p:nvSpPr>
          <p:cNvPr id="5" name="Google Shape;174;p8">
            <a:extLst>
              <a:ext uri="{FF2B5EF4-FFF2-40B4-BE49-F238E27FC236}">
                <a16:creationId xmlns:a16="http://schemas.microsoft.com/office/drawing/2014/main" id="{4F3C3F4D-EA5E-576A-D3A0-08B4974AC769}"/>
              </a:ext>
            </a:extLst>
          </p:cNvPr>
          <p:cNvSpPr txBox="1">
            <a:spLocks/>
          </p:cNvSpPr>
          <p:nvPr/>
        </p:nvSpPr>
        <p:spPr>
          <a:xfrm>
            <a:off x="597877" y="9953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6B0E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Noto Sans Symbols"/>
              <a:buChar char="❖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469900" indent="-342900">
              <a:spcBef>
                <a:spcPts val="0"/>
              </a:spcBef>
            </a:pPr>
            <a:r>
              <a:rPr lang="en-US" altLang="ko-KR" sz="2000" dirty="0"/>
              <a:t>Syntax Analysis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문장 구조를 파악하기 위한 구문분석을 의미한다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Parser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입력 토큰에 내재된 자료구조를 빌드하고 문법을 검사한다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모든 파서는 두가지 특징이 있다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Directionality :  </a:t>
            </a:r>
            <a:r>
              <a:rPr lang="ko-KR" altLang="en-US" dirty="0"/>
              <a:t>구조물이</a:t>
            </a:r>
            <a:r>
              <a:rPr lang="en-US" altLang="ko-KR" dirty="0"/>
              <a:t> </a:t>
            </a:r>
            <a:r>
              <a:rPr lang="ko-KR" altLang="en-US" dirty="0"/>
              <a:t>만들어 지는 순서에 관한 특징을 의미한다</a:t>
            </a:r>
            <a:r>
              <a:rPr lang="en-US" altLang="ko-KR" dirty="0"/>
              <a:t>.(</a:t>
            </a:r>
            <a:r>
              <a:rPr lang="ko-KR" altLang="en-US" dirty="0" err="1"/>
              <a:t>탑다운</a:t>
            </a:r>
            <a:r>
              <a:rPr lang="ko-KR" altLang="en-US" dirty="0"/>
              <a:t> </a:t>
            </a:r>
            <a:r>
              <a:rPr lang="ko-KR" altLang="en-US" dirty="0" err="1"/>
              <a:t>바텀</a:t>
            </a:r>
            <a:r>
              <a:rPr lang="ko-KR" altLang="en-US" dirty="0"/>
              <a:t> 업</a:t>
            </a:r>
            <a:r>
              <a:rPr lang="en-US" altLang="ko-KR" dirty="0"/>
              <a:t>)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/>
              <a:t>Search strategy : </a:t>
            </a:r>
            <a:r>
              <a:rPr lang="ko-KR" altLang="en-US" dirty="0"/>
              <a:t>어떻게 분석할 것인지에 대한 특징을 의미한다</a:t>
            </a:r>
            <a:r>
              <a:rPr lang="en-US" altLang="ko-KR" dirty="0"/>
              <a:t>.(</a:t>
            </a:r>
            <a:r>
              <a:rPr lang="ko-KR" altLang="en-US" dirty="0"/>
              <a:t>좌우</a:t>
            </a:r>
            <a:r>
              <a:rPr lang="en-US" altLang="ko-KR" dirty="0"/>
              <a:t>, </a:t>
            </a:r>
            <a:r>
              <a:rPr lang="ko-KR" altLang="en-US" dirty="0"/>
              <a:t>하나씩 깊게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69F32E-CA6D-3381-70B8-FC957031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491" y="3962400"/>
            <a:ext cx="3691061" cy="19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93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Syntax Analysis</a:t>
            </a:r>
            <a:endParaRPr dirty="0"/>
          </a:p>
        </p:txBody>
      </p:sp>
      <p:sp>
        <p:nvSpPr>
          <p:cNvPr id="5" name="Google Shape;174;p8">
            <a:extLst>
              <a:ext uri="{FF2B5EF4-FFF2-40B4-BE49-F238E27FC236}">
                <a16:creationId xmlns:a16="http://schemas.microsoft.com/office/drawing/2014/main" id="{4F3C3F4D-EA5E-576A-D3A0-08B4974AC769}"/>
              </a:ext>
            </a:extLst>
          </p:cNvPr>
          <p:cNvSpPr txBox="1">
            <a:spLocks/>
          </p:cNvSpPr>
          <p:nvPr/>
        </p:nvSpPr>
        <p:spPr>
          <a:xfrm>
            <a:off x="597877" y="9953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6B0E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Noto Sans Symbols"/>
              <a:buChar char="❖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469900" indent="-342900">
              <a:spcBef>
                <a:spcPts val="0"/>
              </a:spcBef>
            </a:pPr>
            <a:r>
              <a:rPr lang="en-US" altLang="ko-KR" sz="2000" dirty="0"/>
              <a:t>Syntax Analysis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Parser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Parsing Representation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트리 </a:t>
            </a:r>
            <a:r>
              <a:rPr lang="en-US" altLang="ko-KR" dirty="0"/>
              <a:t>vs </a:t>
            </a:r>
            <a:r>
              <a:rPr lang="ko-KR" altLang="en-US" dirty="0"/>
              <a:t>리스트 방식이 있다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어휘의 모호성 </a:t>
            </a:r>
            <a:r>
              <a:rPr lang="ko-KR" altLang="en-US" dirty="0" err="1"/>
              <a:t>떄문에</a:t>
            </a:r>
            <a:r>
              <a:rPr lang="ko-KR" altLang="en-US" dirty="0"/>
              <a:t> 하나의 문장에도 여러 개의 </a:t>
            </a:r>
            <a:r>
              <a:rPr lang="ko-KR" altLang="en-US" dirty="0" err="1"/>
              <a:t>파싱트리가</a:t>
            </a:r>
            <a:r>
              <a:rPr lang="ko-KR" altLang="en-US" dirty="0"/>
              <a:t> 존재한다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구조적 모호성 또한 마찬가지로 여러 개의 </a:t>
            </a:r>
            <a:r>
              <a:rPr lang="ko-KR" altLang="en-US" dirty="0" err="1"/>
              <a:t>파싱트리가</a:t>
            </a:r>
            <a:r>
              <a:rPr lang="ko-KR" altLang="en-US" dirty="0"/>
              <a:t> 존재하게 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2627F-F656-ECD2-F4E6-AEFBC21C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80" y="3251092"/>
            <a:ext cx="5204911" cy="1577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03CBC-E5FF-028A-57DF-AAFED3A1C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100899"/>
            <a:ext cx="4892464" cy="2316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26C201-116E-4E68-83AA-4A75FA1AA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12" y="3318888"/>
            <a:ext cx="9727108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Language Modeling</a:t>
            </a:r>
            <a:endParaRPr dirty="0"/>
          </a:p>
        </p:txBody>
      </p:sp>
      <p:sp>
        <p:nvSpPr>
          <p:cNvPr id="5" name="Google Shape;174;p8">
            <a:extLst>
              <a:ext uri="{FF2B5EF4-FFF2-40B4-BE49-F238E27FC236}">
                <a16:creationId xmlns:a16="http://schemas.microsoft.com/office/drawing/2014/main" id="{4F3C3F4D-EA5E-576A-D3A0-08B4974AC769}"/>
              </a:ext>
            </a:extLst>
          </p:cNvPr>
          <p:cNvSpPr txBox="1">
            <a:spLocks/>
          </p:cNvSpPr>
          <p:nvPr/>
        </p:nvSpPr>
        <p:spPr>
          <a:xfrm>
            <a:off x="597877" y="9953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6B0E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Noto Sans Symbols"/>
              <a:buChar char="❖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469900" indent="-342900">
              <a:spcBef>
                <a:spcPts val="0"/>
              </a:spcBef>
            </a:pPr>
            <a:r>
              <a:rPr lang="en-US" altLang="ko-KR" dirty="0"/>
              <a:t>Probabilistic Language Model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문장에 확률을 넣어 문장을 계산한다</a:t>
            </a:r>
            <a:r>
              <a:rPr lang="en-US" altLang="ko-KR" dirty="0"/>
              <a:t>. Ex) P(high wind)&gt; P(large wind tonight)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 err="1"/>
              <a:t>맞줌법</a:t>
            </a:r>
            <a:r>
              <a:rPr lang="ko-KR" altLang="en-US" dirty="0"/>
              <a:t> 검사</a:t>
            </a:r>
            <a:r>
              <a:rPr lang="en-US" altLang="ko-KR" dirty="0"/>
              <a:t>, </a:t>
            </a:r>
            <a:r>
              <a:rPr lang="ko-KR" altLang="en-US" dirty="0"/>
              <a:t>음성인식 </a:t>
            </a:r>
            <a:r>
              <a:rPr lang="en-US" altLang="ko-KR" dirty="0"/>
              <a:t>,</a:t>
            </a:r>
            <a:r>
              <a:rPr lang="ko-KR" altLang="en-US" dirty="0"/>
              <a:t>요약 등에 활용 된다</a:t>
            </a:r>
            <a:r>
              <a:rPr lang="en-US" altLang="ko-KR" dirty="0"/>
              <a:t>.</a:t>
            </a:r>
            <a:endParaRPr lang="en-US" altLang="ko-KR" b="1" dirty="0"/>
          </a:p>
          <a:p>
            <a:pPr marL="469900" indent="-342900">
              <a:spcBef>
                <a:spcPts val="0"/>
              </a:spcBef>
            </a:pPr>
            <a:r>
              <a:rPr lang="en-US" altLang="ko-KR" dirty="0"/>
              <a:t>Probabilistic Language Modeling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문장의 단어들에 대한 확률을 계산한다</a:t>
            </a:r>
            <a:r>
              <a:rPr lang="en-US" altLang="ko-KR" dirty="0"/>
              <a:t>. </a:t>
            </a:r>
            <a:r>
              <a:rPr lang="ko-KR" altLang="en-US" dirty="0"/>
              <a:t>앞뒤 문맥을 같이 확인 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r>
              <a:rPr lang="ko-KR" altLang="en-US" dirty="0" err="1"/>
              <a:t>마르코프</a:t>
            </a:r>
            <a:r>
              <a:rPr lang="ko-KR" altLang="en-US" dirty="0"/>
              <a:t> 가정을 활용한 </a:t>
            </a:r>
            <a:r>
              <a:rPr lang="en-US" altLang="ko-KR" dirty="0"/>
              <a:t>N</a:t>
            </a:r>
            <a:r>
              <a:rPr lang="ko-KR" altLang="en-US" dirty="0"/>
              <a:t>그램 모델이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CC4A1-37E9-C302-9680-14453DE7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67" y="2877522"/>
            <a:ext cx="10507393" cy="114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95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Preprocessing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Language Modeling</a:t>
            </a:r>
            <a:endParaRPr dirty="0"/>
          </a:p>
        </p:txBody>
      </p:sp>
      <p:sp>
        <p:nvSpPr>
          <p:cNvPr id="5" name="Google Shape;174;p8">
            <a:extLst>
              <a:ext uri="{FF2B5EF4-FFF2-40B4-BE49-F238E27FC236}">
                <a16:creationId xmlns:a16="http://schemas.microsoft.com/office/drawing/2014/main" id="{4F3C3F4D-EA5E-576A-D3A0-08B4974AC769}"/>
              </a:ext>
            </a:extLst>
          </p:cNvPr>
          <p:cNvSpPr txBox="1">
            <a:spLocks/>
          </p:cNvSpPr>
          <p:nvPr/>
        </p:nvSpPr>
        <p:spPr>
          <a:xfrm>
            <a:off x="597877" y="9953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6B0E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Noto Sans Symbols"/>
              <a:buChar char="❖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469900" indent="-342900">
              <a:spcBef>
                <a:spcPts val="0"/>
              </a:spcBef>
            </a:pPr>
            <a:r>
              <a:rPr lang="ko-KR" altLang="en-US" dirty="0"/>
              <a:t>딥러닝 기반 언어모델</a:t>
            </a:r>
            <a:endParaRPr lang="en-US" altLang="ko-KR" dirty="0"/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Neural Network-based Language Model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Recurrent Neural Network –based Language Model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Sequence to Sequence Learning</a:t>
            </a:r>
          </a:p>
        </p:txBody>
      </p:sp>
    </p:spTree>
    <p:extLst>
      <p:ext uri="{BB962C8B-B14F-4D97-AF65-F5344CB8AC3E}">
        <p14:creationId xmlns:p14="http://schemas.microsoft.com/office/powerpoint/2010/main" val="168121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Applications</a:t>
            </a:r>
            <a:endParaRPr dirty="0"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Applications of Text Analytics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정보 요약에 용의하다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정보 시각화에 매우 좋다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정보 추출에도 좋다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Document clustering, Topic Extraction, Document Categorization/Classification, Recommendation</a:t>
            </a:r>
            <a:r>
              <a:rPr lang="ko-KR" altLang="en-US" dirty="0"/>
              <a:t>등 여러 분야에 사용이 가능하다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Applications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877FA1-4675-F61C-2473-6BCF6EAF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54" y="946088"/>
            <a:ext cx="8385287" cy="53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4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Applications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B86CD-ACF6-244B-4E5F-27136D2E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33" y="946088"/>
            <a:ext cx="8081318" cy="533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8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Text Analytics</a:t>
            </a:r>
            <a:endParaRPr dirty="0"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Applications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37D466-BDCB-A7D3-307A-C39AABD6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74" y="1112345"/>
            <a:ext cx="7519593" cy="50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14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1870</Words>
  <Application>Microsoft Office PowerPoint</Application>
  <PresentationFormat>와이드스크린</PresentationFormat>
  <Paragraphs>494</Paragraphs>
  <Slides>53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Noto Sans Symbols</vt:lpstr>
      <vt:lpstr>Malgun Gothic</vt:lpstr>
      <vt:lpstr>Arial</vt:lpstr>
      <vt:lpstr>Impact</vt:lpstr>
      <vt:lpstr>Office 테마</vt:lpstr>
      <vt:lpstr>PowerPoint 프레젠테이션</vt:lpstr>
      <vt:lpstr>PowerPoint 프레젠테이션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PowerPoint 프레젠테이션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Text Analytics</vt:lpstr>
      <vt:lpstr>PowerPoint 프레젠테이션</vt:lpstr>
      <vt:lpstr>Text Preprocessing</vt:lpstr>
      <vt:lpstr>Text Preprocessing</vt:lpstr>
      <vt:lpstr>Text Preprocessing</vt:lpstr>
      <vt:lpstr>Text Preprocessing</vt:lpstr>
      <vt:lpstr>Text Preprocessing</vt:lpstr>
      <vt:lpstr>PowerPoint 프레젠테이션</vt:lpstr>
      <vt:lpstr>Text Preprocessing</vt:lpstr>
      <vt:lpstr>Text Preprocessing</vt:lpstr>
      <vt:lpstr>Text Preprocessing</vt:lpstr>
      <vt:lpstr>Text Preprocessing</vt:lpstr>
      <vt:lpstr>Text Preprocessing</vt:lpstr>
      <vt:lpstr>Text Preprocessing</vt:lpstr>
      <vt:lpstr>Text Preprocessing</vt:lpstr>
      <vt:lpstr>Text Preprocessing</vt:lpstr>
      <vt:lpstr>Text Preprocessing</vt:lpstr>
      <vt:lpstr>Text Preprocessing</vt:lpstr>
      <vt:lpstr>Text Preprocessing</vt:lpstr>
      <vt:lpstr>Text Preprocessing</vt:lpstr>
      <vt:lpstr>Text Preprocessing</vt:lpstr>
      <vt:lpstr>PowerPoint 프레젠테이션</vt:lpstr>
      <vt:lpstr>Text Preprocessing</vt:lpstr>
      <vt:lpstr>Text Preprocessing</vt:lpstr>
      <vt:lpstr>Text Preprocessing</vt:lpstr>
      <vt:lpstr>Text Preprocessing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TM_LAB</dc:creator>
  <cp:lastModifiedBy>서 수원</cp:lastModifiedBy>
  <cp:revision>22</cp:revision>
  <dcterms:created xsi:type="dcterms:W3CDTF">2020-05-26T05:06:02Z</dcterms:created>
  <dcterms:modified xsi:type="dcterms:W3CDTF">2023-03-13T06:22:06Z</dcterms:modified>
</cp:coreProperties>
</file>